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Montserrat Black"/>
      <p:regular r:id="rId18"/>
    </p:embeddedFont>
    <p:embeddedFont>
      <p:font typeface="Montserrat Black"/>
      <p:regular r:id="rId19"/>
    </p:embeddedFont>
    <p:embeddedFont>
      <p:font typeface="Inconsolata"/>
      <p:regular r:id="rId20"/>
    </p:embeddedFont>
    <p:embeddedFont>
      <p:font typeface="Inconsolata"/>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1-1.png>
</file>

<file path=ppt/media/image-2-1.png>
</file>

<file path=ppt/media/image-4-1.png>
</file>

<file path=ppt/media/image-5-1.png>
</file>

<file path=ppt/media/image-5-2.png>
</file>

<file path=ppt/media/image-6-1.png>
</file>

<file path=ppt/media/image-6-2.png>
</file>

<file path=ppt/media/image-6-3.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hyperlink" Target="https://retrovision.lovable.app/" TargetMode="External"/><Relationship Id="rId1" Type="http://schemas.openxmlformats.org/officeDocument/2006/relationships/image" Target="../media/image-9-1.pn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7577495" y="2375892"/>
            <a:ext cx="4961811" cy="620078"/>
          </a:xfrm>
          <a:prstGeom prst="rect">
            <a:avLst/>
          </a:prstGeom>
          <a:noFill/>
          <a:ln/>
        </p:spPr>
        <p:txBody>
          <a:bodyPr wrap="none" lIns="0" tIns="0" rIns="0" bIns="0" rtlCol="0" anchor="t"/>
          <a:lstStyle/>
          <a:p>
            <a:pPr algn="ctr" indent="0" marL="0">
              <a:lnSpc>
                <a:spcPts val="4850"/>
              </a:lnSpc>
              <a:buNone/>
            </a:pPr>
            <a:r>
              <a:rPr lang="en-US" sz="3900" b="1" dirty="0">
                <a:solidFill>
                  <a:srgbClr val="151617"/>
                </a:solidFill>
                <a:latin typeface="Montserrat Black" pitchFamily="34" charset="0"/>
                <a:ea typeface="Montserrat Black" pitchFamily="34" charset="-122"/>
                <a:cs typeface="Montserrat Black" pitchFamily="34" charset="-120"/>
              </a:rPr>
              <a:t>The Retro-Vision</a:t>
            </a:r>
            <a:endParaRPr lang="en-US" sz="3900" dirty="0"/>
          </a:p>
        </p:txBody>
      </p:sp>
      <p:sp>
        <p:nvSpPr>
          <p:cNvPr id="4" name="Text 1"/>
          <p:cNvSpPr/>
          <p:nvPr/>
        </p:nvSpPr>
        <p:spPr>
          <a:xfrm>
            <a:off x="6280190" y="3293626"/>
            <a:ext cx="7556421" cy="317540"/>
          </a:xfrm>
          <a:prstGeom prst="rect">
            <a:avLst/>
          </a:prstGeom>
          <a:noFill/>
          <a:ln/>
        </p:spPr>
        <p:txBody>
          <a:bodyPr wrap="none" lIns="0" tIns="0" rIns="0" bIns="0" rtlCol="0" anchor="t"/>
          <a:lstStyle/>
          <a:p>
            <a:pPr algn="ctr"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Reimagining History, Inspiring the Future</a:t>
            </a:r>
            <a:endParaRPr lang="en-US" sz="1550" dirty="0"/>
          </a:p>
        </p:txBody>
      </p:sp>
      <p:sp>
        <p:nvSpPr>
          <p:cNvPr id="5" name="Text 2"/>
          <p:cNvSpPr/>
          <p:nvPr/>
        </p:nvSpPr>
        <p:spPr>
          <a:xfrm>
            <a:off x="6280190" y="3834408"/>
            <a:ext cx="7556421" cy="317540"/>
          </a:xfrm>
          <a:prstGeom prst="rect">
            <a:avLst/>
          </a:prstGeom>
          <a:noFill/>
          <a:ln/>
        </p:spPr>
        <p:txBody>
          <a:bodyPr wrap="none" lIns="0" tIns="0" rIns="0" bIns="0" rtlCol="0" anchor="t"/>
          <a:lstStyle/>
          <a:p>
            <a:pPr algn="ctr"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project by Team - RetroManiac</a:t>
            </a:r>
            <a:endParaRPr lang="en-US" sz="1550" dirty="0"/>
          </a:p>
        </p:txBody>
      </p:sp>
      <p:sp>
        <p:nvSpPr>
          <p:cNvPr id="6" name="Text 3"/>
          <p:cNvSpPr/>
          <p:nvPr/>
        </p:nvSpPr>
        <p:spPr>
          <a:xfrm>
            <a:off x="6280190" y="4375190"/>
            <a:ext cx="75564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1"/>
            </a:pPr>
            <a:r>
              <a:rPr lang="en-US" sz="1550" dirty="0">
                <a:solidFill>
                  <a:srgbClr val="151617"/>
                </a:solidFill>
                <a:latin typeface="Inconsolata" pitchFamily="34" charset="0"/>
                <a:ea typeface="Inconsolata" pitchFamily="34" charset="-122"/>
                <a:cs typeface="Inconsolata" pitchFamily="34" charset="-120"/>
              </a:rPr>
              <a:t>Sandesh Anvekar</a:t>
            </a:r>
            <a:endParaRPr lang="en-US" sz="1550" dirty="0"/>
          </a:p>
        </p:txBody>
      </p:sp>
      <p:sp>
        <p:nvSpPr>
          <p:cNvPr id="7" name="Text 4"/>
          <p:cNvSpPr/>
          <p:nvPr/>
        </p:nvSpPr>
        <p:spPr>
          <a:xfrm>
            <a:off x="6280190" y="4762143"/>
            <a:ext cx="75564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2"/>
            </a:pPr>
            <a:r>
              <a:rPr lang="en-US" sz="1550" dirty="0">
                <a:solidFill>
                  <a:srgbClr val="151617"/>
                </a:solidFill>
                <a:latin typeface="Inconsolata" pitchFamily="34" charset="0"/>
                <a:ea typeface="Inconsolata" pitchFamily="34" charset="-122"/>
                <a:cs typeface="Inconsolata" pitchFamily="34" charset="-120"/>
              </a:rPr>
              <a:t>Aaroh Wankhede</a:t>
            </a:r>
            <a:endParaRPr lang="en-US" sz="1550" dirty="0"/>
          </a:p>
        </p:txBody>
      </p:sp>
      <p:sp>
        <p:nvSpPr>
          <p:cNvPr id="8" name="Text 5"/>
          <p:cNvSpPr/>
          <p:nvPr/>
        </p:nvSpPr>
        <p:spPr>
          <a:xfrm>
            <a:off x="6280190" y="5149096"/>
            <a:ext cx="75564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3"/>
            </a:pPr>
            <a:r>
              <a:rPr lang="en-US" sz="1550" dirty="0">
                <a:solidFill>
                  <a:srgbClr val="151617"/>
                </a:solidFill>
                <a:latin typeface="Inconsolata" pitchFamily="34" charset="0"/>
                <a:ea typeface="Inconsolata" pitchFamily="34" charset="-122"/>
                <a:cs typeface="Inconsolata" pitchFamily="34" charset="-120"/>
              </a:rPr>
              <a:t>Kavin Sarode</a:t>
            </a:r>
            <a:endParaRPr lang="en-US" sz="1550" dirty="0"/>
          </a:p>
        </p:txBody>
      </p:sp>
      <p:sp>
        <p:nvSpPr>
          <p:cNvPr id="9" name="Text 6"/>
          <p:cNvSpPr/>
          <p:nvPr/>
        </p:nvSpPr>
        <p:spPr>
          <a:xfrm>
            <a:off x="6280190" y="5536049"/>
            <a:ext cx="75564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4"/>
            </a:pPr>
            <a:r>
              <a:rPr lang="en-US" sz="1550" dirty="0">
                <a:solidFill>
                  <a:srgbClr val="151617"/>
                </a:solidFill>
                <a:latin typeface="Inconsolata" pitchFamily="34" charset="0"/>
                <a:ea typeface="Inconsolata" pitchFamily="34" charset="-122"/>
                <a:cs typeface="Inconsolata" pitchFamily="34" charset="-120"/>
              </a:rPr>
              <a:t>Himannk Khattr</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0905"/>
          </a:xfrm>
          <a:prstGeom prst="rect">
            <a:avLst/>
          </a:prstGeom>
        </p:spPr>
      </p:pic>
      <p:sp>
        <p:nvSpPr>
          <p:cNvPr id="3" name="Text 0"/>
          <p:cNvSpPr/>
          <p:nvPr/>
        </p:nvSpPr>
        <p:spPr>
          <a:xfrm>
            <a:off x="4834295" y="4737616"/>
            <a:ext cx="4961811" cy="620078"/>
          </a:xfrm>
          <a:prstGeom prst="rect">
            <a:avLst/>
          </a:prstGeom>
          <a:noFill/>
          <a:ln/>
        </p:spPr>
        <p:txBody>
          <a:bodyPr wrap="none" lIns="0" tIns="0" rIns="0" bIns="0" rtlCol="0" anchor="t"/>
          <a:lstStyle/>
          <a:p>
            <a:pPr algn="ctr" indent="0" marL="0">
              <a:lnSpc>
                <a:spcPts val="4850"/>
              </a:lnSpc>
              <a:buNone/>
            </a:pPr>
            <a:r>
              <a:rPr lang="en-US" sz="3900" b="1" dirty="0">
                <a:solidFill>
                  <a:srgbClr val="151617"/>
                </a:solidFill>
                <a:latin typeface="Montserrat Black" pitchFamily="34" charset="0"/>
                <a:ea typeface="Montserrat Black" pitchFamily="34" charset="-122"/>
                <a:cs typeface="Montserrat Black" pitchFamily="34" charset="-120"/>
              </a:rPr>
              <a:t>Thank You!</a:t>
            </a:r>
            <a:endParaRPr lang="en-US" sz="3900" dirty="0"/>
          </a:p>
        </p:txBody>
      </p:sp>
      <p:sp>
        <p:nvSpPr>
          <p:cNvPr id="4" name="Text 1"/>
          <p:cNvSpPr/>
          <p:nvPr/>
        </p:nvSpPr>
        <p:spPr>
          <a:xfrm>
            <a:off x="793790" y="5655350"/>
            <a:ext cx="13042821" cy="317540"/>
          </a:xfrm>
          <a:prstGeom prst="rect">
            <a:avLst/>
          </a:prstGeom>
          <a:noFill/>
          <a:ln/>
        </p:spPr>
        <p:txBody>
          <a:bodyPr wrap="none" lIns="0" tIns="0" rIns="0" bIns="0" rtlCol="0" anchor="t"/>
          <a:lstStyle/>
          <a:p>
            <a:pPr algn="ctr"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We appreciate your time and consideration.</a:t>
            </a:r>
            <a:endParaRPr lang="en-US" sz="15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5269230" y="441722"/>
            <a:ext cx="4091940" cy="401598"/>
          </a:xfrm>
          <a:prstGeom prst="rect">
            <a:avLst/>
          </a:prstGeom>
          <a:noFill/>
          <a:ln/>
        </p:spPr>
        <p:txBody>
          <a:bodyPr wrap="none" lIns="0" tIns="0" rIns="0" bIns="0" rtlCol="0" anchor="t"/>
          <a:lstStyle/>
          <a:p>
            <a:pPr algn="ctr" indent="0" marL="0">
              <a:lnSpc>
                <a:spcPts val="3150"/>
              </a:lnSpc>
              <a:buNone/>
            </a:pPr>
            <a:r>
              <a:rPr lang="en-US" sz="2500" b="1" dirty="0">
                <a:solidFill>
                  <a:srgbClr val="151617"/>
                </a:solidFill>
                <a:latin typeface="Montserrat Black" pitchFamily="34" charset="0"/>
                <a:ea typeface="Montserrat Black" pitchFamily="34" charset="-122"/>
                <a:cs typeface="Montserrat Black" pitchFamily="34" charset="-120"/>
              </a:rPr>
              <a:t>Questions &amp; Discussion</a:t>
            </a:r>
            <a:endParaRPr lang="en-US" sz="2500" dirty="0"/>
          </a:p>
        </p:txBody>
      </p:sp>
      <p:sp>
        <p:nvSpPr>
          <p:cNvPr id="3" name="Text 1"/>
          <p:cNvSpPr/>
          <p:nvPr/>
        </p:nvSpPr>
        <p:spPr>
          <a:xfrm>
            <a:off x="642580" y="1164550"/>
            <a:ext cx="13345239" cy="321350"/>
          </a:xfrm>
          <a:prstGeom prst="rect">
            <a:avLst/>
          </a:prstGeom>
          <a:noFill/>
          <a:ln/>
        </p:spPr>
        <p:txBody>
          <a:bodyPr wrap="none" lIns="0" tIns="0" rIns="0" bIns="0" rtlCol="0" anchor="t"/>
          <a:lstStyle/>
          <a:p>
            <a:pPr algn="ctr"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We're eager to discuss how the Retro-Vision AI can transform the way we think about history and innovation.</a:t>
            </a:r>
            <a:endParaRPr lang="en-US" sz="1550" dirty="0"/>
          </a:p>
        </p:txBody>
      </p:sp>
      <p:sp>
        <p:nvSpPr>
          <p:cNvPr id="4" name="Text 2"/>
          <p:cNvSpPr/>
          <p:nvPr/>
        </p:nvSpPr>
        <p:spPr>
          <a:xfrm>
            <a:off x="5111115" y="1827252"/>
            <a:ext cx="2008108" cy="250984"/>
          </a:xfrm>
          <a:prstGeom prst="rect">
            <a:avLst/>
          </a:prstGeom>
          <a:noFill/>
          <a:ln/>
        </p:spPr>
        <p:txBody>
          <a:bodyPr wrap="none" lIns="0" tIns="0" rIns="0" bIns="0" rtlCol="0" anchor="t"/>
          <a:lstStyle/>
          <a:p>
            <a:pPr algn="r" indent="0" marL="0">
              <a:lnSpc>
                <a:spcPts val="1950"/>
              </a:lnSpc>
              <a:buNone/>
            </a:pPr>
            <a:r>
              <a:rPr lang="en-US" sz="1550" b="1" dirty="0">
                <a:solidFill>
                  <a:srgbClr val="151617"/>
                </a:solidFill>
                <a:latin typeface="Montserrat Black" pitchFamily="34" charset="0"/>
                <a:ea typeface="Montserrat Black" pitchFamily="34" charset="-122"/>
                <a:cs typeface="Montserrat Black" pitchFamily="34" charset="-120"/>
              </a:rPr>
              <a:t>Contact Us:</a:t>
            </a:r>
            <a:endParaRPr lang="en-US" sz="1550" dirty="0"/>
          </a:p>
        </p:txBody>
      </p:sp>
      <p:sp>
        <p:nvSpPr>
          <p:cNvPr id="5" name="Text 3"/>
          <p:cNvSpPr/>
          <p:nvPr/>
        </p:nvSpPr>
        <p:spPr>
          <a:xfrm>
            <a:off x="642580" y="2238851"/>
            <a:ext cx="6476643" cy="256937"/>
          </a:xfrm>
          <a:prstGeom prst="rect">
            <a:avLst/>
          </a:prstGeom>
          <a:noFill/>
          <a:ln/>
        </p:spPr>
        <p:txBody>
          <a:bodyPr wrap="none" lIns="0" tIns="0" rIns="0" bIns="0" rtlCol="0" anchor="t"/>
          <a:lstStyle/>
          <a:p>
            <a:pPr algn="r" indent="0" marL="0">
              <a:lnSpc>
                <a:spcPts val="2000"/>
              </a:lnSpc>
              <a:buNone/>
            </a:pPr>
            <a:r>
              <a:rPr lang="en-US" sz="1250" dirty="0">
                <a:solidFill>
                  <a:srgbClr val="151617"/>
                </a:solidFill>
                <a:latin typeface="Inconsolata" pitchFamily="34" charset="0"/>
                <a:ea typeface="Inconsolata" pitchFamily="34" charset="-122"/>
                <a:cs typeface="Inconsolata" pitchFamily="34" charset="-120"/>
              </a:rPr>
              <a:t>Team Genesis | Hackathon 2024</a:t>
            </a:r>
            <a:endParaRPr lang="en-US" sz="1250" dirty="0"/>
          </a:p>
        </p:txBody>
      </p:sp>
      <p:pic>
        <p:nvPicPr>
          <p:cNvPr id="6" name="Image 0" descr="preencoded.png">    </p:cNvPr>
          <p:cNvPicPr>
            <a:picLocks noChangeAspect="1"/>
          </p:cNvPicPr>
          <p:nvPr/>
        </p:nvPicPr>
        <p:blipFill>
          <a:blip r:embed="rId1"/>
          <a:stretch>
            <a:fillRect/>
          </a:stretch>
        </p:blipFill>
        <p:spPr>
          <a:xfrm>
            <a:off x="7518797" y="1847374"/>
            <a:ext cx="6476643" cy="647664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3331488" y="1475303"/>
            <a:ext cx="2480905" cy="310158"/>
          </a:xfrm>
          <a:prstGeom prst="rect">
            <a:avLst/>
          </a:prstGeom>
          <a:noFill/>
          <a:ln/>
        </p:spPr>
        <p:txBody>
          <a:bodyPr wrap="none" lIns="0" tIns="0" rIns="0" bIns="0" rtlCol="0" anchor="t"/>
          <a:lstStyle/>
          <a:p>
            <a:pPr algn="ctr" indent="0" marL="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Chapter 1</a:t>
            </a:r>
            <a:endParaRPr lang="en-US" sz="1950" dirty="0"/>
          </a:p>
        </p:txBody>
      </p:sp>
      <p:sp>
        <p:nvSpPr>
          <p:cNvPr id="4" name="Text 1"/>
          <p:cNvSpPr/>
          <p:nvPr/>
        </p:nvSpPr>
        <p:spPr>
          <a:xfrm>
            <a:off x="793790" y="1983819"/>
            <a:ext cx="7556421" cy="2567464"/>
          </a:xfrm>
          <a:prstGeom prst="rect">
            <a:avLst/>
          </a:prstGeom>
          <a:noFill/>
          <a:ln/>
        </p:spPr>
        <p:txBody>
          <a:bodyPr wrap="square" lIns="0" tIns="0" rIns="0" bIns="0" rtlCol="0" anchor="t"/>
          <a:lstStyle/>
          <a:p>
            <a:pPr algn="ctr" indent="0" marL="0">
              <a:lnSpc>
                <a:spcPts val="6700"/>
              </a:lnSpc>
              <a:buNone/>
            </a:pPr>
            <a:r>
              <a:rPr lang="en-US" sz="5350" b="1" dirty="0">
                <a:solidFill>
                  <a:srgbClr val="151617"/>
                </a:solidFill>
                <a:latin typeface="Montserrat Black" pitchFamily="34" charset="0"/>
                <a:ea typeface="Montserrat Black" pitchFamily="34" charset="-122"/>
                <a:cs typeface="Montserrat Black" pitchFamily="34" charset="-120"/>
              </a:rPr>
              <a:t>The Uncharted Territories of Innovation</a:t>
            </a:r>
            <a:endParaRPr lang="en-US" sz="5350" dirty="0"/>
          </a:p>
        </p:txBody>
      </p:sp>
      <p:sp>
        <p:nvSpPr>
          <p:cNvPr id="5" name="Text 2"/>
          <p:cNvSpPr/>
          <p:nvPr/>
        </p:nvSpPr>
        <p:spPr>
          <a:xfrm>
            <a:off x="793790" y="4848939"/>
            <a:ext cx="7556421" cy="1905238"/>
          </a:xfrm>
          <a:prstGeom prst="rect">
            <a:avLst/>
          </a:prstGeom>
          <a:noFill/>
          <a:ln/>
        </p:spPr>
        <p:txBody>
          <a:bodyPr wrap="square" lIns="0" tIns="0" rIns="0" bIns="0" rtlCol="0" anchor="t"/>
          <a:lstStyle/>
          <a:p>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We often celebrate monumental inventions – the smartphone, the airplane, life-saving vaccines. But what about the roads not taken? The alternative paths these discoveries might have followed? Imagine if the smartphone emerged two centuries earlier, or if ancient civilizations harnessed electricity before the Industrial Revolution. Our understanding of innovation is often linear, neglecting the rich tapestry of 'what ifs.'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391126"/>
            <a:ext cx="11630382" cy="620078"/>
          </a:xfrm>
          <a:prstGeom prst="rect">
            <a:avLst/>
          </a:prstGeom>
          <a:noFill/>
          <a:ln/>
        </p:spPr>
        <p:txBody>
          <a:bodyPr wrap="none" lIns="0" tIns="0" rIns="0" bIns="0" rtlCol="0" anchor="t"/>
          <a:lstStyle/>
          <a:p>
            <a:pPr algn="l" indent="0" marL="0">
              <a:lnSpc>
                <a:spcPts val="4850"/>
              </a:lnSpc>
              <a:buNone/>
            </a:pPr>
            <a:r>
              <a:rPr lang="en-US" sz="3900" b="1" dirty="0">
                <a:solidFill>
                  <a:srgbClr val="151617"/>
                </a:solidFill>
                <a:latin typeface="Montserrat Black" pitchFamily="34" charset="0"/>
                <a:ea typeface="Montserrat Black" pitchFamily="34" charset="-122"/>
                <a:cs typeface="Montserrat Black" pitchFamily="34" charset="-120"/>
              </a:rPr>
              <a:t>The Problem: A Gap in Creative Exploration</a:t>
            </a:r>
            <a:endParaRPr lang="en-US" sz="3900" dirty="0"/>
          </a:p>
        </p:txBody>
      </p:sp>
      <p:sp>
        <p:nvSpPr>
          <p:cNvPr id="3" name="Text 1"/>
          <p:cNvSpPr/>
          <p:nvPr/>
        </p:nvSpPr>
        <p:spPr>
          <a:xfrm>
            <a:off x="1091446" y="2631281"/>
            <a:ext cx="12745164" cy="317540"/>
          </a:xfrm>
          <a:prstGeom prst="rect">
            <a:avLst/>
          </a:prstGeom>
          <a:noFill/>
          <a:ln/>
        </p:spPr>
        <p:txBody>
          <a:bodyPr wrap="none" lIns="0" tIns="0" rIns="0" bIns="0" rtlCol="0" anchor="t"/>
          <a:lstStyle/>
          <a:p>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"What if the steam engine led to computers instead of trains?"</a:t>
            </a:r>
            <a:endParaRPr lang="en-US" sz="1550" dirty="0"/>
          </a:p>
        </p:txBody>
      </p:sp>
      <p:sp>
        <p:nvSpPr>
          <p:cNvPr id="4" name="Shape 2"/>
          <p:cNvSpPr/>
          <p:nvPr/>
        </p:nvSpPr>
        <p:spPr>
          <a:xfrm>
            <a:off x="793790" y="2408039"/>
            <a:ext cx="22860" cy="764024"/>
          </a:xfrm>
          <a:prstGeom prst="rect">
            <a:avLst/>
          </a:prstGeom>
          <a:solidFill>
            <a:srgbClr val="151617"/>
          </a:solidFill>
          <a:ln/>
        </p:spPr>
      </p:sp>
      <p:sp>
        <p:nvSpPr>
          <p:cNvPr id="5" name="Text 3"/>
          <p:cNvSpPr/>
          <p:nvPr/>
        </p:nvSpPr>
        <p:spPr>
          <a:xfrm>
            <a:off x="793790" y="3395305"/>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Currently, no tool exists to help us systematically explore these alternate invention histories. This creates significant limitations for:</a:t>
            </a:r>
            <a:endParaRPr lang="en-US" sz="1550" dirty="0"/>
          </a:p>
        </p:txBody>
      </p:sp>
      <p:sp>
        <p:nvSpPr>
          <p:cNvPr id="6" name="Text 4"/>
          <p:cNvSpPr/>
          <p:nvPr/>
        </p:nvSpPr>
        <p:spPr>
          <a:xfrm>
            <a:off x="793790" y="4253627"/>
            <a:ext cx="130428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151617"/>
                </a:solidFill>
                <a:latin typeface="Inconsolata" pitchFamily="34" charset="0"/>
                <a:ea typeface="Inconsolata" pitchFamily="34" charset="-122"/>
                <a:cs typeface="Inconsolata" pitchFamily="34" charset="-120"/>
              </a:rPr>
              <a:t>Students &amp; Educators:</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Missing out on creative, engaging learning experiences that could deepen historical understanding and critical thinking.</a:t>
            </a:r>
            <a:endParaRPr lang="en-US" sz="1550" dirty="0"/>
          </a:p>
        </p:txBody>
      </p:sp>
      <p:sp>
        <p:nvSpPr>
          <p:cNvPr id="7" name="Text 5"/>
          <p:cNvSpPr/>
          <p:nvPr/>
        </p:nvSpPr>
        <p:spPr>
          <a:xfrm>
            <a:off x="793790" y="4958120"/>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151617"/>
                </a:solidFill>
                <a:latin typeface="Inconsolata" pitchFamily="34" charset="0"/>
                <a:ea typeface="Inconsolata" pitchFamily="34" charset="-122"/>
                <a:cs typeface="Inconsolata" pitchFamily="34" charset="-120"/>
              </a:rPr>
              <a:t>Innovators &amp; Researchers:</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Overlooking potential "missed pathways" that could spark groundbreaking new ideas in their own fields.</a:t>
            </a:r>
            <a:endParaRPr lang="en-US" sz="1550" dirty="0"/>
          </a:p>
        </p:txBody>
      </p:sp>
      <p:sp>
        <p:nvSpPr>
          <p:cNvPr id="8" name="Text 6"/>
          <p:cNvSpPr/>
          <p:nvPr/>
        </p:nvSpPr>
        <p:spPr>
          <a:xfrm>
            <a:off x="793790" y="5345073"/>
            <a:ext cx="130428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151617"/>
                </a:solidFill>
                <a:latin typeface="Inconsolata" pitchFamily="34" charset="0"/>
                <a:ea typeface="Inconsolata" pitchFamily="34" charset="-122"/>
                <a:cs typeface="Inconsolata" pitchFamily="34" charset="-120"/>
              </a:rPr>
              <a:t>Writers, Filmmakers, &amp; Creators:</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Lacking a dedicated source of inspiration for rich, historically plausible alternate-history narratives.</a:t>
            </a:r>
            <a:endParaRPr lang="en-US" sz="1550" dirty="0"/>
          </a:p>
        </p:txBody>
      </p:sp>
      <p:sp>
        <p:nvSpPr>
          <p:cNvPr id="9" name="Text 7"/>
          <p:cNvSpPr/>
          <p:nvPr/>
        </p:nvSpPr>
        <p:spPr>
          <a:xfrm>
            <a:off x="793790" y="6203394"/>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This isn't just about historical curiosity; it's about unlocking new avenues for creativity and innovation by understanding the myriad ways progress could unfold.</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8819078" y="703778"/>
            <a:ext cx="2478524" cy="309801"/>
          </a:xfrm>
          <a:prstGeom prst="rect">
            <a:avLst/>
          </a:prstGeom>
          <a:noFill/>
          <a:ln/>
        </p:spPr>
        <p:txBody>
          <a:bodyPr wrap="none" lIns="0" tIns="0" rIns="0" bIns="0" rtlCol="0" anchor="t"/>
          <a:lstStyle/>
          <a:p>
            <a:pPr algn="ctr" indent="0" marL="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Chapter 2</a:t>
            </a:r>
            <a:endParaRPr lang="en-US" sz="1950" dirty="0"/>
          </a:p>
        </p:txBody>
      </p:sp>
      <p:sp>
        <p:nvSpPr>
          <p:cNvPr id="4" name="Text 1"/>
          <p:cNvSpPr/>
          <p:nvPr/>
        </p:nvSpPr>
        <p:spPr>
          <a:xfrm>
            <a:off x="6279475" y="1211818"/>
            <a:ext cx="7557849" cy="1710214"/>
          </a:xfrm>
          <a:prstGeom prst="rect">
            <a:avLst/>
          </a:prstGeom>
          <a:noFill/>
          <a:ln/>
        </p:spPr>
        <p:txBody>
          <a:bodyPr wrap="square" lIns="0" tIns="0" rIns="0" bIns="0" rtlCol="0" anchor="t"/>
          <a:lstStyle/>
          <a:p>
            <a:pPr algn="ctr" indent="0" marL="0">
              <a:lnSpc>
                <a:spcPts val="6700"/>
              </a:lnSpc>
              <a:buNone/>
            </a:pPr>
            <a:r>
              <a:rPr lang="en-US" sz="5350" b="1" dirty="0">
                <a:solidFill>
                  <a:srgbClr val="151617"/>
                </a:solidFill>
                <a:latin typeface="Montserrat Black" pitchFamily="34" charset="0"/>
                <a:ea typeface="Montserrat Black" pitchFamily="34" charset="-122"/>
                <a:cs typeface="Montserrat Black" pitchFamily="34" charset="-120"/>
              </a:rPr>
              <a:t>Introducing the Retro-Vision</a:t>
            </a:r>
            <a:endParaRPr lang="en-US" sz="5350" dirty="0"/>
          </a:p>
        </p:txBody>
      </p:sp>
      <p:sp>
        <p:nvSpPr>
          <p:cNvPr id="5" name="Text 2"/>
          <p:cNvSpPr/>
          <p:nvPr/>
        </p:nvSpPr>
        <p:spPr>
          <a:xfrm>
            <a:off x="6279475" y="3219450"/>
            <a:ext cx="7557849" cy="634365"/>
          </a:xfrm>
          <a:prstGeom prst="rect">
            <a:avLst/>
          </a:prstGeom>
          <a:noFill/>
          <a:ln/>
        </p:spPr>
        <p:txBody>
          <a:bodyPr wrap="square" lIns="0" tIns="0" rIns="0" bIns="0" rtlCol="0" anchor="t"/>
          <a:lstStyle/>
          <a:p>
            <a:pPr algn="l" indent="0" marL="0">
              <a:lnSpc>
                <a:spcPts val="2450"/>
              </a:lnSpc>
              <a:buNone/>
            </a:pPr>
            <a:r>
              <a:rPr lang="en-US" sz="1550" dirty="0">
                <a:solidFill>
                  <a:srgbClr val="151617"/>
                </a:solidFill>
                <a:latin typeface="Inconsolata" pitchFamily="34" charset="0"/>
                <a:ea typeface="Inconsolata" pitchFamily="34" charset="-122"/>
                <a:cs typeface="Inconsolata" pitchFamily="34" charset="-120"/>
              </a:rPr>
              <a:t>Our solution is a revolutionary platform designed to turn these "what ifs" into tangible explorations. The </a:t>
            </a:r>
            <a:pPr algn="l" indent="0" marL="0">
              <a:lnSpc>
                <a:spcPts val="2450"/>
              </a:lnSpc>
              <a:buNone/>
            </a:pPr>
            <a:r>
              <a:rPr lang="en-US" sz="1550" dirty="0">
                <a:solidFill>
                  <a:srgbClr val="151617"/>
                </a:solidFill>
                <a:latin typeface="Inconsolata" pitchFamily="34" charset="0"/>
                <a:ea typeface="Inconsolata" pitchFamily="34" charset="-122"/>
                <a:cs typeface="Inconsolata" pitchFamily="34" charset="-120"/>
              </a:rPr>
              <a:t>Retro-Vision</a:t>
            </a:r>
            <a:pPr algn="l" indent="0" marL="0">
              <a:lnSpc>
                <a:spcPts val="2450"/>
              </a:lnSpc>
              <a:buNone/>
            </a:pPr>
            <a:r>
              <a:rPr lang="en-US" sz="1550" dirty="0">
                <a:solidFill>
                  <a:srgbClr val="151617"/>
                </a:solidFill>
                <a:latin typeface="Inconsolata" pitchFamily="34" charset="0"/>
                <a:ea typeface="Inconsolata" pitchFamily="34" charset="-122"/>
                <a:cs typeface="Inconsolata" pitchFamily="34" charset="-120"/>
              </a:rPr>
              <a:t> allows users to:</a:t>
            </a:r>
            <a:endParaRPr lang="en-US" sz="1550" dirty="0"/>
          </a:p>
        </p:txBody>
      </p:sp>
      <p:sp>
        <p:nvSpPr>
          <p:cNvPr id="6" name="Text 3"/>
          <p:cNvSpPr/>
          <p:nvPr/>
        </p:nvSpPr>
        <p:spPr>
          <a:xfrm>
            <a:off x="6279475" y="4076819"/>
            <a:ext cx="7557849" cy="317183"/>
          </a:xfrm>
          <a:prstGeom prst="rect">
            <a:avLst/>
          </a:prstGeom>
          <a:noFill/>
          <a:ln/>
        </p:spPr>
        <p:txBody>
          <a:bodyPr wrap="none" lIns="0" tIns="0" rIns="0" bIns="0" rtlCol="0" anchor="t"/>
          <a:lstStyle/>
          <a:p>
            <a:pPr algn="l" marL="342900" indent="-342900">
              <a:lnSpc>
                <a:spcPts val="2450"/>
              </a:lnSpc>
              <a:buSzPct val="100000"/>
              <a:buChar char="•"/>
            </a:pPr>
            <a:r>
              <a:rPr lang="en-US" sz="1550" b="1" dirty="0">
                <a:solidFill>
                  <a:srgbClr val="151617"/>
                </a:solidFill>
                <a:latin typeface="Inconsolata" pitchFamily="34" charset="0"/>
                <a:ea typeface="Inconsolata" pitchFamily="34" charset="-122"/>
                <a:cs typeface="Inconsolata" pitchFamily="34" charset="-120"/>
              </a:rPr>
              <a:t>Input an Invention:</a:t>
            </a:r>
            <a:pPr algn="l" indent="0" marL="0">
              <a:lnSpc>
                <a:spcPts val="2450"/>
              </a:lnSpc>
              <a:buNone/>
            </a:pPr>
            <a:r>
              <a:rPr lang="en-US" sz="1550" dirty="0">
                <a:solidFill>
                  <a:srgbClr val="151617"/>
                </a:solidFill>
                <a:latin typeface="Inconsolata" pitchFamily="34" charset="0"/>
                <a:ea typeface="Inconsolata" pitchFamily="34" charset="-122"/>
                <a:cs typeface="Inconsolata" pitchFamily="34" charset="-120"/>
              </a:rPr>
              <a:t> Start with any modern invention (e.g., "Smartphone").</a:t>
            </a:r>
            <a:endParaRPr lang="en-US" sz="1550" dirty="0"/>
          </a:p>
        </p:txBody>
      </p:sp>
      <p:sp>
        <p:nvSpPr>
          <p:cNvPr id="7" name="Text 4"/>
          <p:cNvSpPr/>
          <p:nvPr/>
        </p:nvSpPr>
        <p:spPr>
          <a:xfrm>
            <a:off x="6279475" y="4463296"/>
            <a:ext cx="7557849" cy="634365"/>
          </a:xfrm>
          <a:prstGeom prst="rect">
            <a:avLst/>
          </a:prstGeom>
          <a:noFill/>
          <a:ln/>
        </p:spPr>
        <p:txBody>
          <a:bodyPr wrap="square" lIns="0" tIns="0" rIns="0" bIns="0" rtlCol="0" anchor="t"/>
          <a:lstStyle/>
          <a:p>
            <a:pPr algn="l" marL="342900" indent="-342900">
              <a:lnSpc>
                <a:spcPts val="2450"/>
              </a:lnSpc>
              <a:buSzPct val="100000"/>
              <a:buChar char="•"/>
            </a:pPr>
            <a:r>
              <a:rPr lang="en-US" sz="1550" b="1" dirty="0">
                <a:solidFill>
                  <a:srgbClr val="151617"/>
                </a:solidFill>
                <a:latin typeface="Inconsolata" pitchFamily="34" charset="0"/>
                <a:ea typeface="Inconsolata" pitchFamily="34" charset="-122"/>
                <a:cs typeface="Inconsolata" pitchFamily="34" charset="-120"/>
              </a:rPr>
              <a:t>Deconstruct &amp; Analyze:</a:t>
            </a:r>
            <a:pPr algn="l" indent="0" marL="0">
              <a:lnSpc>
                <a:spcPts val="2450"/>
              </a:lnSpc>
              <a:buNone/>
            </a:pPr>
            <a:r>
              <a:rPr lang="en-US" sz="1550" dirty="0">
                <a:solidFill>
                  <a:srgbClr val="151617"/>
                </a:solidFill>
                <a:latin typeface="Inconsolata" pitchFamily="34" charset="0"/>
                <a:ea typeface="Inconsolata" pitchFamily="34" charset="-122"/>
                <a:cs typeface="Inconsolata" pitchFamily="34" charset="-120"/>
              </a:rPr>
              <a:t> The AI breaks it down into its fundamental components (battery, screen, communication, etc.).</a:t>
            </a:r>
            <a:endParaRPr lang="en-US" sz="1550" dirty="0"/>
          </a:p>
        </p:txBody>
      </p:sp>
      <p:sp>
        <p:nvSpPr>
          <p:cNvPr id="8" name="Text 5"/>
          <p:cNvSpPr/>
          <p:nvPr/>
        </p:nvSpPr>
        <p:spPr>
          <a:xfrm>
            <a:off x="6279475" y="5166955"/>
            <a:ext cx="7557849" cy="951548"/>
          </a:xfrm>
          <a:prstGeom prst="rect">
            <a:avLst/>
          </a:prstGeom>
          <a:noFill/>
          <a:ln/>
        </p:spPr>
        <p:txBody>
          <a:bodyPr wrap="square" lIns="0" tIns="0" rIns="0" bIns="0" rtlCol="0" anchor="t"/>
          <a:lstStyle/>
          <a:p>
            <a:pPr algn="l" marL="342900" indent="-342900">
              <a:lnSpc>
                <a:spcPts val="2450"/>
              </a:lnSpc>
              <a:buSzPct val="100000"/>
              <a:buChar char="•"/>
            </a:pPr>
            <a:r>
              <a:rPr lang="en-US" sz="1550" b="1" dirty="0">
                <a:solidFill>
                  <a:srgbClr val="151617"/>
                </a:solidFill>
                <a:latin typeface="Inconsolata" pitchFamily="34" charset="0"/>
                <a:ea typeface="Inconsolata" pitchFamily="34" charset="-122"/>
                <a:cs typeface="Inconsolata" pitchFamily="34" charset="-120"/>
              </a:rPr>
              <a:t>Simulate Alternate Histories:</a:t>
            </a:r>
            <a:pPr algn="l" indent="0" marL="0">
              <a:lnSpc>
                <a:spcPts val="2450"/>
              </a:lnSpc>
              <a:buNone/>
            </a:pPr>
            <a:r>
              <a:rPr lang="en-US" sz="1550" dirty="0">
                <a:solidFill>
                  <a:srgbClr val="151617"/>
                </a:solidFill>
                <a:latin typeface="Inconsolata" pitchFamily="34" charset="0"/>
                <a:ea typeface="Inconsolata" pitchFamily="34" charset="-122"/>
                <a:cs typeface="Inconsolata" pitchFamily="34" charset="-120"/>
              </a:rPr>
              <a:t> It then reconstructs how this invention could have been realized in different historical eras, utilizing the technology and knowledge available at that time.</a:t>
            </a:r>
            <a:endParaRPr lang="en-US" sz="1550" dirty="0"/>
          </a:p>
        </p:txBody>
      </p:sp>
      <p:sp>
        <p:nvSpPr>
          <p:cNvPr id="9" name="Text 6"/>
          <p:cNvSpPr/>
          <p:nvPr/>
        </p:nvSpPr>
        <p:spPr>
          <a:xfrm>
            <a:off x="6279475" y="6187797"/>
            <a:ext cx="7557849" cy="634365"/>
          </a:xfrm>
          <a:prstGeom prst="rect">
            <a:avLst/>
          </a:prstGeom>
          <a:noFill/>
          <a:ln/>
        </p:spPr>
        <p:txBody>
          <a:bodyPr wrap="square" lIns="0" tIns="0" rIns="0" bIns="0" rtlCol="0" anchor="t"/>
          <a:lstStyle/>
          <a:p>
            <a:pPr algn="l" marL="342900" indent="-342900">
              <a:lnSpc>
                <a:spcPts val="2450"/>
              </a:lnSpc>
              <a:buSzPct val="100000"/>
              <a:buChar char="•"/>
            </a:pPr>
            <a:r>
              <a:rPr lang="en-US" sz="1550" b="1" dirty="0">
                <a:solidFill>
                  <a:srgbClr val="151617"/>
                </a:solidFill>
                <a:latin typeface="Inconsolata" pitchFamily="34" charset="0"/>
                <a:ea typeface="Inconsolata" pitchFamily="34" charset="-122"/>
                <a:cs typeface="Inconsolata" pitchFamily="34" charset="-120"/>
              </a:rPr>
              <a:t>Generate Prototypes:</a:t>
            </a:r>
            <a:pPr algn="l" indent="0" marL="0">
              <a:lnSpc>
                <a:spcPts val="2450"/>
              </a:lnSpc>
              <a:buNone/>
            </a:pPr>
            <a:r>
              <a:rPr lang="en-US" sz="1550" dirty="0">
                <a:solidFill>
                  <a:srgbClr val="151617"/>
                </a:solidFill>
                <a:latin typeface="Inconsolata" pitchFamily="34" charset="0"/>
                <a:ea typeface="Inconsolata" pitchFamily="34" charset="-122"/>
                <a:cs typeface="Inconsolata" pitchFamily="34" charset="-120"/>
              </a:rPr>
              <a:t> Receive AI-generated images and detailed descriptions of these alternate versions.</a:t>
            </a:r>
            <a:endParaRPr lang="en-US" sz="1550" dirty="0"/>
          </a:p>
        </p:txBody>
      </p:sp>
      <p:sp>
        <p:nvSpPr>
          <p:cNvPr id="10" name="Text 7"/>
          <p:cNvSpPr/>
          <p:nvPr/>
        </p:nvSpPr>
        <p:spPr>
          <a:xfrm>
            <a:off x="6279475" y="6891457"/>
            <a:ext cx="7557849" cy="634365"/>
          </a:xfrm>
          <a:prstGeom prst="rect">
            <a:avLst/>
          </a:prstGeom>
          <a:noFill/>
          <a:ln/>
        </p:spPr>
        <p:txBody>
          <a:bodyPr wrap="square" lIns="0" tIns="0" rIns="0" bIns="0" rtlCol="0" anchor="t"/>
          <a:lstStyle/>
          <a:p>
            <a:pPr algn="l" marL="342900" indent="-342900">
              <a:lnSpc>
                <a:spcPts val="2450"/>
              </a:lnSpc>
              <a:buSzPct val="100000"/>
              <a:buChar char="•"/>
            </a:pPr>
            <a:r>
              <a:rPr lang="en-US" sz="1550" b="1" dirty="0">
                <a:solidFill>
                  <a:srgbClr val="151617"/>
                </a:solidFill>
                <a:latin typeface="Inconsolata" pitchFamily="34" charset="0"/>
                <a:ea typeface="Inconsolata" pitchFamily="34" charset="-122"/>
                <a:cs typeface="Inconsolata" pitchFamily="34" charset="-120"/>
              </a:rPr>
              <a:t>Craft Narratives:</a:t>
            </a:r>
            <a:pPr algn="l" indent="0" marL="0">
              <a:lnSpc>
                <a:spcPts val="2450"/>
              </a:lnSpc>
              <a:buNone/>
            </a:pPr>
            <a:r>
              <a:rPr lang="en-US" sz="1550" dirty="0">
                <a:solidFill>
                  <a:srgbClr val="151617"/>
                </a:solidFill>
                <a:latin typeface="Inconsolata" pitchFamily="34" charset="0"/>
                <a:ea typeface="Inconsolata" pitchFamily="34" charset="-122"/>
                <a:cs typeface="Inconsolata" pitchFamily="34" charset="-120"/>
              </a:rPr>
              <a:t> Get a compelling story, written as if the invention truly existed in that historical timeline.</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49962" y="446842"/>
            <a:ext cx="6924199" cy="406241"/>
          </a:xfrm>
          <a:prstGeom prst="rect">
            <a:avLst/>
          </a:prstGeom>
          <a:noFill/>
          <a:ln/>
        </p:spPr>
        <p:txBody>
          <a:bodyPr wrap="none" lIns="0" tIns="0" rIns="0" bIns="0" rtlCol="0" anchor="t"/>
          <a:lstStyle/>
          <a:p>
            <a:pPr algn="l" indent="0" marL="0">
              <a:lnSpc>
                <a:spcPts val="3150"/>
              </a:lnSpc>
              <a:buNone/>
            </a:pPr>
            <a:r>
              <a:rPr lang="en-US" sz="2550" b="1" dirty="0">
                <a:solidFill>
                  <a:srgbClr val="151617"/>
                </a:solidFill>
                <a:latin typeface="Montserrat Black" pitchFamily="34" charset="0"/>
                <a:ea typeface="Montserrat Black" pitchFamily="34" charset="-122"/>
                <a:cs typeface="Montserrat Black" pitchFamily="34" charset="-120"/>
              </a:rPr>
              <a:t>Example: Reimagining the Smartphone</a:t>
            </a:r>
            <a:endParaRPr lang="en-US" sz="2550" dirty="0"/>
          </a:p>
        </p:txBody>
      </p:sp>
      <p:sp>
        <p:nvSpPr>
          <p:cNvPr id="3" name="Shape 1"/>
          <p:cNvSpPr/>
          <p:nvPr/>
        </p:nvSpPr>
        <p:spPr>
          <a:xfrm>
            <a:off x="649962" y="1218605"/>
            <a:ext cx="6466999" cy="1106686"/>
          </a:xfrm>
          <a:prstGeom prst="roundRect">
            <a:avLst>
              <a:gd name="adj" fmla="val 826"/>
            </a:avLst>
          </a:prstGeom>
          <a:solidFill>
            <a:srgbClr val="D7D9DA"/>
          </a:solidFill>
          <a:ln/>
        </p:spPr>
      </p:sp>
      <p:pic>
        <p:nvPicPr>
          <p:cNvPr id="4" name="Image 0" descr="preencoded.png">    </p:cNvPr>
          <p:cNvPicPr>
            <a:picLocks noChangeAspect="1"/>
          </p:cNvPicPr>
          <p:nvPr/>
        </p:nvPicPr>
        <p:blipFill>
          <a:blip r:embed="rId1"/>
          <a:stretch>
            <a:fillRect/>
          </a:stretch>
        </p:blipFill>
        <p:spPr>
          <a:xfrm>
            <a:off x="812363" y="1442085"/>
            <a:ext cx="253841" cy="203002"/>
          </a:xfrm>
          <a:prstGeom prst="rect">
            <a:avLst/>
          </a:prstGeom>
        </p:spPr>
      </p:pic>
      <p:sp>
        <p:nvSpPr>
          <p:cNvPr id="5" name="Text 2"/>
          <p:cNvSpPr/>
          <p:nvPr/>
        </p:nvSpPr>
        <p:spPr>
          <a:xfrm>
            <a:off x="1228606" y="1421606"/>
            <a:ext cx="2031087" cy="253841"/>
          </a:xfrm>
          <a:prstGeom prst="rect">
            <a:avLst/>
          </a:prstGeom>
          <a:noFill/>
          <a:ln/>
        </p:spPr>
        <p:txBody>
          <a:bodyPr wrap="none" lIns="0" tIns="0" rIns="0" bIns="0" rtlCol="0" anchor="t"/>
          <a:lstStyle/>
          <a:p>
            <a:pPr algn="l" indent="0" marL="0">
              <a:lnSpc>
                <a:spcPts val="1950"/>
              </a:lnSpc>
              <a:buNone/>
            </a:pPr>
            <a:r>
              <a:rPr lang="en-US" sz="1550" b="1" dirty="0">
                <a:solidFill>
                  <a:srgbClr val="000000"/>
                </a:solidFill>
                <a:latin typeface="Montserrat Black" pitchFamily="34" charset="0"/>
                <a:ea typeface="Montserrat Black" pitchFamily="34" charset="-122"/>
                <a:cs typeface="Montserrat Black" pitchFamily="34" charset="-120"/>
              </a:rPr>
              <a:t>Input:</a:t>
            </a:r>
            <a:endParaRPr lang="en-US" sz="1550" dirty="0"/>
          </a:p>
        </p:txBody>
      </p:sp>
      <p:sp>
        <p:nvSpPr>
          <p:cNvPr id="6" name="Text 3"/>
          <p:cNvSpPr/>
          <p:nvPr/>
        </p:nvSpPr>
        <p:spPr>
          <a:xfrm>
            <a:off x="1228606" y="1837849"/>
            <a:ext cx="5725954" cy="260033"/>
          </a:xfrm>
          <a:prstGeom prst="rect">
            <a:avLst/>
          </a:prstGeom>
          <a:noFill/>
          <a:ln/>
        </p:spPr>
        <p:txBody>
          <a:bodyPr wrap="none" lIns="0" tIns="0" rIns="0" bIns="0" rtlCol="0" anchor="t"/>
          <a:lstStyle/>
          <a:p>
            <a:pPr algn="l" indent="0" marL="0">
              <a:lnSpc>
                <a:spcPts val="2000"/>
              </a:lnSpc>
              <a:buNone/>
            </a:pPr>
            <a:r>
              <a:rPr lang="en-US" sz="1250" b="1" dirty="0">
                <a:solidFill>
                  <a:srgbClr val="000000"/>
                </a:solidFill>
                <a:latin typeface="Inconsolata" pitchFamily="34" charset="0"/>
                <a:ea typeface="Inconsolata" pitchFamily="34" charset="-122"/>
                <a:cs typeface="Inconsolata" pitchFamily="34" charset="-120"/>
              </a:rPr>
              <a:t>"Smartphone"</a:t>
            </a:r>
            <a:endParaRPr lang="en-US" sz="1250" dirty="0"/>
          </a:p>
        </p:txBody>
      </p:sp>
      <p:sp>
        <p:nvSpPr>
          <p:cNvPr id="7" name="Text 4"/>
          <p:cNvSpPr/>
          <p:nvPr/>
        </p:nvSpPr>
        <p:spPr>
          <a:xfrm>
            <a:off x="649962" y="2508052"/>
            <a:ext cx="2031087" cy="253841"/>
          </a:xfrm>
          <a:prstGeom prst="rect">
            <a:avLst/>
          </a:prstGeom>
          <a:noFill/>
          <a:ln/>
        </p:spPr>
        <p:txBody>
          <a:bodyPr wrap="none" lIns="0" tIns="0" rIns="0" bIns="0" rtlCol="0" anchor="t"/>
          <a:lstStyle/>
          <a:p>
            <a:pPr algn="l" indent="0" marL="0">
              <a:lnSpc>
                <a:spcPts val="1950"/>
              </a:lnSpc>
              <a:buNone/>
            </a:pPr>
            <a:r>
              <a:rPr lang="en-US" sz="1550" b="1" dirty="0">
                <a:solidFill>
                  <a:srgbClr val="151617"/>
                </a:solidFill>
                <a:latin typeface="Montserrat Black" pitchFamily="34" charset="0"/>
                <a:ea typeface="Montserrat Black" pitchFamily="34" charset="-122"/>
                <a:cs typeface="Montserrat Black" pitchFamily="34" charset="-120"/>
              </a:rPr>
              <a:t>Output:</a:t>
            </a:r>
            <a:endParaRPr lang="en-US" sz="1550" dirty="0"/>
          </a:p>
        </p:txBody>
      </p:sp>
      <p:sp>
        <p:nvSpPr>
          <p:cNvPr id="8" name="Text 5"/>
          <p:cNvSpPr/>
          <p:nvPr/>
        </p:nvSpPr>
        <p:spPr>
          <a:xfrm>
            <a:off x="649962" y="2924294"/>
            <a:ext cx="6466999" cy="780098"/>
          </a:xfrm>
          <a:prstGeom prst="rect">
            <a:avLst/>
          </a:prstGeom>
          <a:noFill/>
          <a:ln/>
        </p:spPr>
        <p:txBody>
          <a:bodyPr wrap="square" lIns="0" tIns="0" rIns="0" bIns="0" rtlCol="0" anchor="t"/>
          <a:lstStyle/>
          <a:p>
            <a:pPr algn="l" marL="342900" indent="-342900">
              <a:lnSpc>
                <a:spcPts val="2000"/>
              </a:lnSpc>
              <a:buSzPct val="100000"/>
              <a:buChar char="•"/>
            </a:pPr>
            <a:r>
              <a:rPr lang="en-US" sz="1250" b="1" dirty="0">
                <a:solidFill>
                  <a:srgbClr val="151617"/>
                </a:solidFill>
                <a:latin typeface="Inconsolata" pitchFamily="34" charset="0"/>
                <a:ea typeface="Inconsolata" pitchFamily="34" charset="-122"/>
                <a:cs typeface="Inconsolata" pitchFamily="34" charset="-120"/>
              </a:rPr>
              <a:t>Telegraph Phone (1820s):</a:t>
            </a:r>
            <a:pPr algn="l" indent="0" marL="0">
              <a:lnSpc>
                <a:spcPts val="2000"/>
              </a:lnSpc>
              <a:buNone/>
            </a:pPr>
            <a:r>
              <a:rPr lang="en-US" sz="1250" dirty="0">
                <a:solidFill>
                  <a:srgbClr val="151617"/>
                </a:solidFill>
                <a:latin typeface="Inconsolata" pitchFamily="34" charset="0"/>
                <a:ea typeface="Inconsolata" pitchFamily="34" charset="-122"/>
                <a:cs typeface="Inconsolata" pitchFamily="34" charset="-120"/>
              </a:rPr>
              <a:t> A robust device constructed with intricate telegraph wires, primitive voltaic pile batteries, and a simple mechanical display for alphanumeric messaging.</a:t>
            </a:r>
            <a:endParaRPr lang="en-US" sz="1250" dirty="0"/>
          </a:p>
        </p:txBody>
      </p:sp>
      <p:sp>
        <p:nvSpPr>
          <p:cNvPr id="9" name="Text 6"/>
          <p:cNvSpPr/>
          <p:nvPr/>
        </p:nvSpPr>
        <p:spPr>
          <a:xfrm>
            <a:off x="649962" y="3761184"/>
            <a:ext cx="6466999" cy="520065"/>
          </a:xfrm>
          <a:prstGeom prst="rect">
            <a:avLst/>
          </a:prstGeom>
          <a:noFill/>
          <a:ln/>
        </p:spPr>
        <p:txBody>
          <a:bodyPr wrap="square" lIns="0" tIns="0" rIns="0" bIns="0" rtlCol="0" anchor="t"/>
          <a:lstStyle/>
          <a:p>
            <a:pPr algn="l" marL="342900" indent="-342900">
              <a:lnSpc>
                <a:spcPts val="2000"/>
              </a:lnSpc>
              <a:buSzPct val="100000"/>
              <a:buChar char="•"/>
            </a:pPr>
            <a:r>
              <a:rPr lang="en-US" sz="1250" b="1" dirty="0">
                <a:solidFill>
                  <a:srgbClr val="151617"/>
                </a:solidFill>
                <a:latin typeface="Inconsolata" pitchFamily="34" charset="0"/>
                <a:ea typeface="Inconsolata" pitchFamily="34" charset="-122"/>
                <a:cs typeface="Inconsolata" pitchFamily="34" charset="-120"/>
              </a:rPr>
              <a:t>Visual Prototype:</a:t>
            </a:r>
            <a:pPr algn="l" indent="0" marL="0">
              <a:lnSpc>
                <a:spcPts val="2000"/>
              </a:lnSpc>
              <a:buNone/>
            </a:pPr>
            <a:r>
              <a:rPr lang="en-US" sz="1250" dirty="0">
                <a:solidFill>
                  <a:srgbClr val="151617"/>
                </a:solidFill>
                <a:latin typeface="Inconsolata" pitchFamily="34" charset="0"/>
                <a:ea typeface="Inconsolata" pitchFamily="34" charset="-122"/>
                <a:cs typeface="Inconsolata" pitchFamily="34" charset="-120"/>
              </a:rPr>
              <a:t> An AI-generated sketch depicting this anachronistic device.</a:t>
            </a:r>
            <a:endParaRPr lang="en-US" sz="1250" dirty="0"/>
          </a:p>
        </p:txBody>
      </p:sp>
      <p:sp>
        <p:nvSpPr>
          <p:cNvPr id="10" name="Text 7"/>
          <p:cNvSpPr/>
          <p:nvPr/>
        </p:nvSpPr>
        <p:spPr>
          <a:xfrm>
            <a:off x="649962" y="4338042"/>
            <a:ext cx="6466999" cy="520065"/>
          </a:xfrm>
          <a:prstGeom prst="rect">
            <a:avLst/>
          </a:prstGeom>
          <a:noFill/>
          <a:ln/>
        </p:spPr>
        <p:txBody>
          <a:bodyPr wrap="square" lIns="0" tIns="0" rIns="0" bIns="0" rtlCol="0" anchor="t"/>
          <a:lstStyle/>
          <a:p>
            <a:pPr algn="l" marL="342900" indent="-342900">
              <a:lnSpc>
                <a:spcPts val="2000"/>
              </a:lnSpc>
              <a:buSzPct val="100000"/>
              <a:buChar char="•"/>
            </a:pPr>
            <a:r>
              <a:rPr lang="en-US" sz="1250" b="1" dirty="0">
                <a:solidFill>
                  <a:srgbClr val="151617"/>
                </a:solidFill>
                <a:latin typeface="Inconsolata" pitchFamily="34" charset="0"/>
                <a:ea typeface="Inconsolata" pitchFamily="34" charset="-122"/>
                <a:cs typeface="Inconsolata" pitchFamily="34" charset="-120"/>
              </a:rPr>
              <a:t>Historical Entry:</a:t>
            </a:r>
            <a:pPr algn="l" indent="0" marL="0">
              <a:lnSpc>
                <a:spcPts val="2000"/>
              </a:lnSpc>
              <a:buNone/>
            </a:pPr>
            <a:r>
              <a:rPr lang="en-US" sz="1250" dirty="0">
                <a:solidFill>
                  <a:srgbClr val="151617"/>
                </a:solidFill>
                <a:latin typeface="Inconsolata" pitchFamily="34" charset="0"/>
                <a:ea typeface="Inconsolata" pitchFamily="34" charset="-122"/>
                <a:cs typeface="Inconsolata" pitchFamily="34" charset="-120"/>
              </a:rPr>
              <a:t> A short, convincing narrative detailing its imagined role and impact in the 19th century.</a:t>
            </a:r>
            <a:endParaRPr lang="en-US" sz="1250" dirty="0"/>
          </a:p>
        </p:txBody>
      </p:sp>
      <p:pic>
        <p:nvPicPr>
          <p:cNvPr id="11" name="Image 1" descr="preencoded.png">    </p:cNvPr>
          <p:cNvPicPr>
            <a:picLocks noChangeAspect="1"/>
          </p:cNvPicPr>
          <p:nvPr/>
        </p:nvPicPr>
        <p:blipFill>
          <a:blip r:embed="rId2"/>
          <a:stretch>
            <a:fillRect/>
          </a:stretch>
        </p:blipFill>
        <p:spPr>
          <a:xfrm>
            <a:off x="7521059" y="1218605"/>
            <a:ext cx="6466999" cy="6466999"/>
          </a:xfrm>
          <a:prstGeom prst="rect">
            <a:avLst/>
          </a:prstGeom>
        </p:spPr>
      </p:pic>
      <p:sp>
        <p:nvSpPr>
          <p:cNvPr id="12" name="Text 8"/>
          <p:cNvSpPr/>
          <p:nvPr/>
        </p:nvSpPr>
        <p:spPr>
          <a:xfrm>
            <a:off x="649962" y="8051125"/>
            <a:ext cx="13330476" cy="520065"/>
          </a:xfrm>
          <a:prstGeom prst="rect">
            <a:avLst/>
          </a:prstGeom>
          <a:noFill/>
          <a:ln/>
        </p:spPr>
        <p:txBody>
          <a:bodyPr wrap="square" lIns="0" tIns="0" rIns="0" bIns="0" rtlCol="0" anchor="t"/>
          <a:lstStyle/>
          <a:p>
            <a:pPr algn="l" indent="0" marL="0">
              <a:lnSpc>
                <a:spcPts val="2000"/>
              </a:lnSpc>
              <a:buNone/>
            </a:pPr>
            <a:r>
              <a:rPr lang="en-US" sz="1250" b="1" dirty="0">
                <a:solidFill>
                  <a:srgbClr val="151617"/>
                </a:solidFill>
                <a:latin typeface="Inconsolata" pitchFamily="34" charset="0"/>
                <a:ea typeface="Inconsolata" pitchFamily="34" charset="-122"/>
                <a:cs typeface="Inconsolata" pitchFamily="34" charset="-120"/>
              </a:rPr>
              <a:t>What makes it unique?</a:t>
            </a:r>
            <a:pPr algn="l" indent="0" marL="0">
              <a:lnSpc>
                <a:spcPts val="2000"/>
              </a:lnSpc>
              <a:buNone/>
            </a:pPr>
            <a:r>
              <a:rPr lang="en-US" sz="1250" dirty="0">
                <a:solidFill>
                  <a:srgbClr val="151617"/>
                </a:solidFill>
                <a:latin typeface="Inconsolata" pitchFamily="34" charset="0"/>
                <a:ea typeface="Inconsolata" pitchFamily="34" charset="-122"/>
                <a:cs typeface="Inconsolata" pitchFamily="34" charset="-120"/>
              </a:rPr>
              <a:t> Our tool doesn't just predict the future; it </a:t>
            </a:r>
            <a:pPr algn="l" indent="0" marL="0">
              <a:lnSpc>
                <a:spcPts val="2000"/>
              </a:lnSpc>
              <a:buNone/>
            </a:pPr>
            <a:r>
              <a:rPr lang="en-US" sz="1250" dirty="0">
                <a:solidFill>
                  <a:srgbClr val="151617"/>
                </a:solidFill>
                <a:latin typeface="Inconsolata" pitchFamily="34" charset="0"/>
                <a:ea typeface="Inconsolata" pitchFamily="34" charset="-122"/>
                <a:cs typeface="Inconsolata" pitchFamily="34" charset="-120"/>
              </a:rPr>
              <a:t>reimagines the past to inspire the future</a:t>
            </a:r>
            <a:pPr algn="l" indent="0" marL="0">
              <a:lnSpc>
                <a:spcPts val="2000"/>
              </a:lnSpc>
              <a:buNone/>
            </a:pPr>
            <a:r>
              <a:rPr lang="en-US" sz="1250" dirty="0">
                <a:solidFill>
                  <a:srgbClr val="151617"/>
                </a:solidFill>
                <a:latin typeface="Inconsolata" pitchFamily="34" charset="0"/>
                <a:ea typeface="Inconsolata" pitchFamily="34" charset="-122"/>
                <a:cs typeface="Inconsolata" pitchFamily="34" charset="-120"/>
              </a:rPr>
              <a:t>, offering a completely novel perspective on technological evolution.</a:t>
            </a:r>
            <a:endParaRPr lang="en-US" sz="1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074688" y="934522"/>
            <a:ext cx="2480905" cy="310158"/>
          </a:xfrm>
          <a:prstGeom prst="rect">
            <a:avLst/>
          </a:prstGeom>
          <a:noFill/>
          <a:ln/>
        </p:spPr>
        <p:txBody>
          <a:bodyPr wrap="none" lIns="0" tIns="0" rIns="0" bIns="0" rtlCol="0" anchor="t"/>
          <a:lstStyle/>
          <a:p>
            <a:pPr algn="ctr" indent="0" marL="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Chapter 3</a:t>
            </a:r>
            <a:endParaRPr lang="en-US" sz="1950" dirty="0"/>
          </a:p>
        </p:txBody>
      </p:sp>
      <p:sp>
        <p:nvSpPr>
          <p:cNvPr id="3" name="Text 1"/>
          <p:cNvSpPr/>
          <p:nvPr/>
        </p:nvSpPr>
        <p:spPr>
          <a:xfrm>
            <a:off x="793790" y="1443038"/>
            <a:ext cx="13042821" cy="1711642"/>
          </a:xfrm>
          <a:prstGeom prst="rect">
            <a:avLst/>
          </a:prstGeom>
          <a:noFill/>
          <a:ln/>
        </p:spPr>
        <p:txBody>
          <a:bodyPr wrap="square" lIns="0" tIns="0" rIns="0" bIns="0" rtlCol="0" anchor="t"/>
          <a:lstStyle/>
          <a:p>
            <a:pPr algn="ctr" indent="0" marL="0">
              <a:lnSpc>
                <a:spcPts val="6700"/>
              </a:lnSpc>
              <a:buNone/>
            </a:pPr>
            <a:r>
              <a:rPr lang="en-US" sz="5350" b="1" dirty="0">
                <a:solidFill>
                  <a:srgbClr val="151617"/>
                </a:solidFill>
                <a:latin typeface="Montserrat Black" pitchFamily="34" charset="0"/>
                <a:ea typeface="Montserrat Black" pitchFamily="34" charset="-122"/>
                <a:cs typeface="Montserrat Black" pitchFamily="34" charset="-120"/>
              </a:rPr>
              <a:t>Powering the Past: Our OpenAI Integration</a:t>
            </a:r>
            <a:endParaRPr lang="en-US" sz="5350" dirty="0"/>
          </a:p>
        </p:txBody>
      </p:sp>
      <p:sp>
        <p:nvSpPr>
          <p:cNvPr id="4" name="Text 2"/>
          <p:cNvSpPr/>
          <p:nvPr/>
        </p:nvSpPr>
        <p:spPr>
          <a:xfrm>
            <a:off x="793790" y="3452336"/>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The core functionality of our Retro-Vision is built upon the robust capabilities of OpenAI's suite of APIs, each playing a crucial role in bringing alternate histories to life:</a:t>
            </a:r>
            <a:endParaRPr lang="en-US" sz="1550" dirty="0"/>
          </a:p>
        </p:txBody>
      </p:sp>
      <p:pic>
        <p:nvPicPr>
          <p:cNvPr id="5" name="Image 0" descr="preencoded.png">    </p:cNvPr>
          <p:cNvPicPr>
            <a:picLocks noChangeAspect="1"/>
          </p:cNvPicPr>
          <p:nvPr/>
        </p:nvPicPr>
        <p:blipFill>
          <a:blip r:embed="rId1"/>
          <a:stretch>
            <a:fillRect/>
          </a:stretch>
        </p:blipFill>
        <p:spPr>
          <a:xfrm>
            <a:off x="793790" y="4310658"/>
            <a:ext cx="496133" cy="496133"/>
          </a:xfrm>
          <a:prstGeom prst="rect">
            <a:avLst/>
          </a:prstGeom>
        </p:spPr>
      </p:pic>
      <p:sp>
        <p:nvSpPr>
          <p:cNvPr id="6" name="Text 3"/>
          <p:cNvSpPr/>
          <p:nvPr/>
        </p:nvSpPr>
        <p:spPr>
          <a:xfrm>
            <a:off x="793790" y="5054798"/>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GPT-4 (LLM)</a:t>
            </a:r>
            <a:endParaRPr lang="en-US" sz="1950" dirty="0"/>
          </a:p>
        </p:txBody>
      </p:sp>
      <p:sp>
        <p:nvSpPr>
          <p:cNvPr id="7" name="Text 4"/>
          <p:cNvSpPr/>
          <p:nvPr/>
        </p:nvSpPr>
        <p:spPr>
          <a:xfrm>
            <a:off x="793790" y="5484019"/>
            <a:ext cx="4182189" cy="1270159"/>
          </a:xfrm>
          <a:prstGeom prst="rect">
            <a:avLst/>
          </a:prstGeom>
          <a:noFill/>
          <a:ln/>
        </p:spPr>
        <p:txBody>
          <a:bodyPr wrap="square" lIns="0" tIns="0" rIns="0" bIns="0" rtlCol="0" anchor="t"/>
          <a:lstStyle/>
          <a:p>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The brain of our operation. GPT-4 deconstructs inventions, simulates alternate pathways, and crafts compelling historical narratives.</a:t>
            </a:r>
            <a:endParaRPr lang="en-US" sz="1550" dirty="0"/>
          </a:p>
        </p:txBody>
      </p:sp>
      <p:pic>
        <p:nvPicPr>
          <p:cNvPr id="8" name="Image 1" descr="preencoded.png">    </p:cNvPr>
          <p:cNvPicPr>
            <a:picLocks noChangeAspect="1"/>
          </p:cNvPicPr>
          <p:nvPr/>
        </p:nvPicPr>
        <p:blipFill>
          <a:blip r:embed="rId2"/>
          <a:stretch>
            <a:fillRect/>
          </a:stretch>
        </p:blipFill>
        <p:spPr>
          <a:xfrm>
            <a:off x="5223986" y="4310658"/>
            <a:ext cx="496133" cy="496133"/>
          </a:xfrm>
          <a:prstGeom prst="rect">
            <a:avLst/>
          </a:prstGeom>
        </p:spPr>
      </p:pic>
      <p:sp>
        <p:nvSpPr>
          <p:cNvPr id="9" name="Text 5"/>
          <p:cNvSpPr/>
          <p:nvPr/>
        </p:nvSpPr>
        <p:spPr>
          <a:xfrm>
            <a:off x="5223986" y="5054798"/>
            <a:ext cx="3637359" cy="310158"/>
          </a:xfrm>
          <a:prstGeom prst="rect">
            <a:avLst/>
          </a:prstGeom>
          <a:noFill/>
          <a:ln/>
        </p:spPr>
        <p:txBody>
          <a:bodyPr wrap="none" lIns="0" tIns="0" rIns="0" bIns="0" rtlCol="0" anchor="t"/>
          <a:lstStyle/>
          <a:p>
            <a:pPr algn="l" indent="0" marL="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DALL·E (Image Generation)</a:t>
            </a:r>
            <a:endParaRPr lang="en-US" sz="1950" dirty="0"/>
          </a:p>
        </p:txBody>
      </p:sp>
      <p:sp>
        <p:nvSpPr>
          <p:cNvPr id="10" name="Text 6"/>
          <p:cNvSpPr/>
          <p:nvPr/>
        </p:nvSpPr>
        <p:spPr>
          <a:xfrm>
            <a:off x="5223986" y="5484019"/>
            <a:ext cx="4182308" cy="952619"/>
          </a:xfrm>
          <a:prstGeom prst="rect">
            <a:avLst/>
          </a:prstGeom>
          <a:noFill/>
          <a:ln/>
        </p:spPr>
        <p:txBody>
          <a:bodyPr wrap="square" lIns="0" tIns="0" rIns="0" bIns="0" rtlCol="0" anchor="t"/>
          <a:lstStyle/>
          <a:p>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The artist. DALL·E translates conceptual prototypes into vivid, historically-appropriate visual sketches and images.</a:t>
            </a:r>
            <a:endParaRPr lang="en-US" sz="1550" dirty="0"/>
          </a:p>
        </p:txBody>
      </p:sp>
      <p:pic>
        <p:nvPicPr>
          <p:cNvPr id="11" name="Image 2" descr="preencoded.png">    </p:cNvPr>
          <p:cNvPicPr>
            <a:picLocks noChangeAspect="1"/>
          </p:cNvPicPr>
          <p:nvPr/>
        </p:nvPicPr>
        <p:blipFill>
          <a:blip r:embed="rId3"/>
          <a:stretch>
            <a:fillRect/>
          </a:stretch>
        </p:blipFill>
        <p:spPr>
          <a:xfrm>
            <a:off x="9654302" y="4310658"/>
            <a:ext cx="496133" cy="496133"/>
          </a:xfrm>
          <a:prstGeom prst="rect">
            <a:avLst/>
          </a:prstGeom>
        </p:spPr>
      </p:pic>
      <p:sp>
        <p:nvSpPr>
          <p:cNvPr id="12" name="Text 7"/>
          <p:cNvSpPr/>
          <p:nvPr/>
        </p:nvSpPr>
        <p:spPr>
          <a:xfrm>
            <a:off x="9654302" y="5054798"/>
            <a:ext cx="4181951" cy="310158"/>
          </a:xfrm>
          <a:prstGeom prst="rect">
            <a:avLst/>
          </a:prstGeom>
          <a:noFill/>
          <a:ln/>
        </p:spPr>
        <p:txBody>
          <a:bodyPr wrap="none" lIns="0" tIns="0" rIns="0" bIns="0" rtlCol="0" anchor="t"/>
          <a:lstStyle/>
          <a:p>
            <a:pPr algn="l" indent="0" marL="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Whisper (Optional Voice Input)</a:t>
            </a:r>
            <a:endParaRPr lang="en-US" sz="1950" dirty="0"/>
          </a:p>
        </p:txBody>
      </p:sp>
      <p:sp>
        <p:nvSpPr>
          <p:cNvPr id="13" name="Text 8"/>
          <p:cNvSpPr/>
          <p:nvPr/>
        </p:nvSpPr>
        <p:spPr>
          <a:xfrm>
            <a:off x="9654302" y="5484019"/>
            <a:ext cx="4182308" cy="1270159"/>
          </a:xfrm>
          <a:prstGeom prst="rect">
            <a:avLst/>
          </a:prstGeom>
          <a:noFill/>
          <a:ln/>
        </p:spPr>
        <p:txBody>
          <a:bodyPr wrap="square" lIns="0" tIns="0" rIns="0" bIns="0" rtlCol="0" anchor="t"/>
          <a:lstStyle/>
          <a:p>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The listener. While optional for the MVP, Whisper provides an intuitive voice input method, allowing users to simply speak their invention ideas.</a:t>
            </a:r>
            <a:endParaRPr lang="en-US" sz="1550" dirty="0"/>
          </a:p>
        </p:txBody>
      </p:sp>
      <p:sp>
        <p:nvSpPr>
          <p:cNvPr id="14" name="Text 9"/>
          <p:cNvSpPr/>
          <p:nvPr/>
        </p:nvSpPr>
        <p:spPr>
          <a:xfrm>
            <a:off x="793790" y="6977420"/>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This powerful integration ensures a seamless and immersive user experience from concept to historical output.</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510189"/>
            <a:ext cx="7630835" cy="496133"/>
          </a:xfrm>
          <a:prstGeom prst="rect">
            <a:avLst/>
          </a:prstGeom>
          <a:noFill/>
          <a:ln/>
        </p:spPr>
        <p:txBody>
          <a:bodyPr wrap="none" lIns="0" tIns="0" rIns="0" bIns="0" rtlCol="0" anchor="t"/>
          <a:lstStyle/>
          <a:p>
            <a:pPr algn="l" indent="0" marL="0">
              <a:lnSpc>
                <a:spcPts val="3900"/>
              </a:lnSpc>
              <a:buNone/>
            </a:pPr>
            <a:r>
              <a:rPr lang="en-US" sz="3100" b="1" dirty="0">
                <a:solidFill>
                  <a:srgbClr val="151617"/>
                </a:solidFill>
                <a:latin typeface="Montserrat Black" pitchFamily="34" charset="0"/>
                <a:ea typeface="Montserrat Black" pitchFamily="34" charset="-122"/>
                <a:cs typeface="Montserrat Black" pitchFamily="34" charset="-120"/>
              </a:rPr>
              <a:t>Seamless Architecture &amp; Feasibility</a:t>
            </a:r>
            <a:endParaRPr lang="en-US" sz="3100" dirty="0"/>
          </a:p>
        </p:txBody>
      </p:sp>
      <p:sp>
        <p:nvSpPr>
          <p:cNvPr id="3" name="Text 1"/>
          <p:cNvSpPr/>
          <p:nvPr/>
        </p:nvSpPr>
        <p:spPr>
          <a:xfrm>
            <a:off x="793790" y="2403158"/>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Our system is designed for efficiency and scalability, utilizing modern web technologies:</a:t>
            </a:r>
            <a:endParaRPr lang="en-US" sz="1550" dirty="0"/>
          </a:p>
        </p:txBody>
      </p:sp>
      <p:sp>
        <p:nvSpPr>
          <p:cNvPr id="4" name="Text 2"/>
          <p:cNvSpPr/>
          <p:nvPr/>
        </p:nvSpPr>
        <p:spPr>
          <a:xfrm>
            <a:off x="793790" y="3142298"/>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Technology Stack:</a:t>
            </a:r>
            <a:endParaRPr lang="en-US" sz="1950" dirty="0"/>
          </a:p>
        </p:txBody>
      </p:sp>
      <p:sp>
        <p:nvSpPr>
          <p:cNvPr id="5" name="Text 3"/>
          <p:cNvSpPr/>
          <p:nvPr/>
        </p:nvSpPr>
        <p:spPr>
          <a:xfrm>
            <a:off x="793790" y="3650813"/>
            <a:ext cx="62793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151617"/>
                </a:solidFill>
                <a:latin typeface="Inconsolata" pitchFamily="34" charset="0"/>
                <a:ea typeface="Inconsolata" pitchFamily="34" charset="-122"/>
                <a:cs typeface="Inconsolata" pitchFamily="34" charset="-120"/>
              </a:rPr>
              <a:t>Frontend:</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React / Next.js (for an interactive and responsive web application).</a:t>
            </a:r>
            <a:endParaRPr lang="en-US" sz="1550" dirty="0"/>
          </a:p>
        </p:txBody>
      </p:sp>
      <p:sp>
        <p:nvSpPr>
          <p:cNvPr id="6" name="Text 4"/>
          <p:cNvSpPr/>
          <p:nvPr/>
        </p:nvSpPr>
        <p:spPr>
          <a:xfrm>
            <a:off x="793790" y="4355306"/>
            <a:ext cx="62793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151617"/>
                </a:solidFill>
                <a:latin typeface="Inconsolata" pitchFamily="34" charset="0"/>
                <a:ea typeface="Inconsolata" pitchFamily="34" charset="-122"/>
                <a:cs typeface="Inconsolata" pitchFamily="34" charset="-120"/>
              </a:rPr>
              <a:t>Backend:</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Python (FastAPI/Flask) (for powerful API handling and logic).</a:t>
            </a:r>
            <a:endParaRPr lang="en-US" sz="1550" dirty="0"/>
          </a:p>
        </p:txBody>
      </p:sp>
      <p:sp>
        <p:nvSpPr>
          <p:cNvPr id="7" name="Text 5"/>
          <p:cNvSpPr/>
          <p:nvPr/>
        </p:nvSpPr>
        <p:spPr>
          <a:xfrm>
            <a:off x="793790" y="5059799"/>
            <a:ext cx="62793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151617"/>
                </a:solidFill>
                <a:latin typeface="Inconsolata" pitchFamily="34" charset="0"/>
                <a:ea typeface="Inconsolata" pitchFamily="34" charset="-122"/>
                <a:cs typeface="Inconsolata" pitchFamily="34" charset="-120"/>
              </a:rPr>
              <a:t>Database:</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Neo4j or a Graph Database (to intelligently map complex invention dependencies and historical pathways).</a:t>
            </a:r>
            <a:endParaRPr lang="en-US" sz="1550" dirty="0"/>
          </a:p>
        </p:txBody>
      </p:sp>
      <p:sp>
        <p:nvSpPr>
          <p:cNvPr id="8" name="Text 6"/>
          <p:cNvSpPr/>
          <p:nvPr/>
        </p:nvSpPr>
        <p:spPr>
          <a:xfrm>
            <a:off x="793790" y="5764292"/>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151617"/>
                </a:solidFill>
                <a:latin typeface="Inconsolata" pitchFamily="34" charset="0"/>
                <a:ea typeface="Inconsolata" pitchFamily="34" charset="-122"/>
                <a:cs typeface="Inconsolata" pitchFamily="34" charset="-120"/>
              </a:rPr>
              <a:t>AI:</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OpenAI APIs (GPT-4, DALL·E, Whisper).</a:t>
            </a:r>
            <a:endParaRPr lang="en-US" sz="1550" dirty="0"/>
          </a:p>
        </p:txBody>
      </p:sp>
      <p:sp>
        <p:nvSpPr>
          <p:cNvPr id="9" name="Text 7"/>
          <p:cNvSpPr/>
          <p:nvPr/>
        </p:nvSpPr>
        <p:spPr>
          <a:xfrm>
            <a:off x="7564874" y="3142298"/>
            <a:ext cx="2504718" cy="310158"/>
          </a:xfrm>
          <a:prstGeom prst="rect">
            <a:avLst/>
          </a:prstGeom>
          <a:noFill/>
          <a:ln/>
        </p:spPr>
        <p:txBody>
          <a:bodyPr wrap="none" lIns="0" tIns="0" rIns="0" bIns="0" rtlCol="0" anchor="t"/>
          <a:lstStyle/>
          <a:p>
            <a:pPr algn="l" indent="0" marL="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Architecture Flow:</a:t>
            </a:r>
            <a:endParaRPr lang="en-US" sz="1950" dirty="0"/>
          </a:p>
        </p:txBody>
      </p:sp>
      <p:sp>
        <p:nvSpPr>
          <p:cNvPr id="10" name="Text 8"/>
          <p:cNvSpPr/>
          <p:nvPr/>
        </p:nvSpPr>
        <p:spPr>
          <a:xfrm>
            <a:off x="7564874" y="3650813"/>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User Input </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Backend (FastAPI) </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GPT-4 (Dependency Analysis + Narrative) </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DALL·E (Visuals) </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Frontend (Display Results).</a:t>
            </a:r>
            <a:endParaRPr lang="en-US" sz="1550" dirty="0"/>
          </a:p>
        </p:txBody>
      </p:sp>
      <p:sp>
        <p:nvSpPr>
          <p:cNvPr id="11" name="Text 9"/>
          <p:cNvSpPr/>
          <p:nvPr/>
        </p:nvSpPr>
        <p:spPr>
          <a:xfrm>
            <a:off x="7564874" y="4484251"/>
            <a:ext cx="3439716" cy="310158"/>
          </a:xfrm>
          <a:prstGeom prst="rect">
            <a:avLst/>
          </a:prstGeom>
          <a:noFill/>
          <a:ln/>
        </p:spPr>
        <p:txBody>
          <a:bodyPr wrap="none" lIns="0" tIns="0" rIns="0" bIns="0" rtlCol="0" anchor="t"/>
          <a:lstStyle/>
          <a:p>
            <a:pPr algn="l" indent="0" marL="0">
              <a:lnSpc>
                <a:spcPts val="2400"/>
              </a:lnSpc>
              <a:buNone/>
            </a:pPr>
            <a:r>
              <a:rPr lang="en-US" sz="1950" b="1" dirty="0">
                <a:solidFill>
                  <a:srgbClr val="151617"/>
                </a:solidFill>
                <a:latin typeface="Montserrat Black" pitchFamily="34" charset="0"/>
                <a:ea typeface="Montserrat Black" pitchFamily="34" charset="-122"/>
                <a:cs typeface="Montserrat Black" pitchFamily="34" charset="-120"/>
              </a:rPr>
              <a:t>Constraints &amp; MVP Focus:</a:t>
            </a:r>
            <a:endParaRPr lang="en-US" sz="1950" dirty="0"/>
          </a:p>
        </p:txBody>
      </p:sp>
      <p:sp>
        <p:nvSpPr>
          <p:cNvPr id="12" name="Text 10"/>
          <p:cNvSpPr/>
          <p:nvPr/>
        </p:nvSpPr>
        <p:spPr>
          <a:xfrm>
            <a:off x="7564874" y="4992767"/>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151617"/>
                </a:solidFill>
                <a:latin typeface="Inconsolata" pitchFamily="34" charset="0"/>
                <a:ea typeface="Inconsolata" pitchFamily="34" charset="-122"/>
                <a:cs typeface="Inconsolata" pitchFamily="34" charset="-120"/>
              </a:rPr>
              <a:t>Data Limitations:</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We'll leverage GPT's extensive reasoning capabilities alongside historical datasets to overcome limited training data for very old history.</a:t>
            </a:r>
            <a:endParaRPr lang="en-US" sz="1550" dirty="0"/>
          </a:p>
        </p:txBody>
      </p:sp>
      <p:sp>
        <p:nvSpPr>
          <p:cNvPr id="13" name="Text 11"/>
          <p:cNvSpPr/>
          <p:nvPr/>
        </p:nvSpPr>
        <p:spPr>
          <a:xfrm>
            <a:off x="7564874" y="6014799"/>
            <a:ext cx="62793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151617"/>
                </a:solidFill>
                <a:latin typeface="Inconsolata" pitchFamily="34" charset="0"/>
                <a:ea typeface="Inconsolata" pitchFamily="34" charset="-122"/>
                <a:cs typeface="Inconsolata" pitchFamily="34" charset="-120"/>
              </a:rPr>
              <a:t>Hackathon MVP:</a:t>
            </a:r>
            <a:pPr algn="l" indent="0" marL="0">
              <a:lnSpc>
                <a:spcPts val="2500"/>
              </a:lnSpc>
              <a:buNone/>
            </a:pPr>
            <a:r>
              <a:rPr lang="en-US" sz="1550" dirty="0">
                <a:solidFill>
                  <a:srgbClr val="151617"/>
                </a:solidFill>
                <a:latin typeface="Inconsolata" pitchFamily="34" charset="0"/>
                <a:ea typeface="Inconsolata" pitchFamily="34" charset="-122"/>
                <a:cs typeface="Inconsolata" pitchFamily="34" charset="-120"/>
              </a:rPr>
              <a:t> To demonstrate concept viability, our initial prototype will focus on proving the "Smartphone" example.</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844873"/>
            <a:ext cx="7556421" cy="1240155"/>
          </a:xfrm>
          <a:prstGeom prst="rect">
            <a:avLst/>
          </a:prstGeom>
          <a:noFill/>
          <a:ln/>
        </p:spPr>
        <p:txBody>
          <a:bodyPr wrap="square" lIns="0" tIns="0" rIns="0" bIns="0" rtlCol="0" anchor="t"/>
          <a:lstStyle/>
          <a:p>
            <a:pPr algn="ctr" indent="0" marL="0">
              <a:lnSpc>
                <a:spcPts val="4850"/>
              </a:lnSpc>
              <a:buNone/>
            </a:pPr>
            <a:r>
              <a:rPr lang="en-US" sz="3900" b="1" dirty="0">
                <a:solidFill>
                  <a:srgbClr val="151617"/>
                </a:solidFill>
                <a:latin typeface="Montserrat Black" pitchFamily="34" charset="0"/>
                <a:ea typeface="Montserrat Black" pitchFamily="34" charset="-122"/>
                <a:cs typeface="Montserrat Black" pitchFamily="34" charset="-120"/>
              </a:rPr>
              <a:t>The Climax: Unleashing Infinite Possibilities</a:t>
            </a:r>
            <a:endParaRPr lang="en-US" sz="3900" dirty="0"/>
          </a:p>
        </p:txBody>
      </p:sp>
      <p:sp>
        <p:nvSpPr>
          <p:cNvPr id="4" name="Text 1"/>
          <p:cNvSpPr/>
          <p:nvPr/>
        </p:nvSpPr>
        <p:spPr>
          <a:xfrm>
            <a:off x="793790" y="3382685"/>
            <a:ext cx="7556421" cy="1190863"/>
          </a:xfrm>
          <a:prstGeom prst="rect">
            <a:avLst/>
          </a:prstGeom>
          <a:noFill/>
          <a:ln/>
        </p:spPr>
        <p:txBody>
          <a:bodyPr wrap="square" lIns="0" tIns="0" rIns="0" bIns="0" rtlCol="0" anchor="t"/>
          <a:lstStyle/>
          <a:p>
            <a:pPr algn="ctr" indent="0" marL="0">
              <a:lnSpc>
                <a:spcPts val="3100"/>
              </a:lnSpc>
              <a:buNone/>
            </a:pPr>
            <a:r>
              <a:rPr lang="en-US" sz="1950" dirty="0">
                <a:solidFill>
                  <a:srgbClr val="151617"/>
                </a:solidFill>
                <a:latin typeface="Inconsolata" pitchFamily="34" charset="0"/>
                <a:ea typeface="Inconsolata" pitchFamily="34" charset="-122"/>
                <a:cs typeface="Inconsolata" pitchFamily="34" charset="-120"/>
              </a:rPr>
              <a:t>Imagine a world where every missed invention, every alternate timeline, is not just a thought experiment but a tangible, explorable reality.</a:t>
            </a:r>
            <a:endParaRPr lang="en-US" sz="1950" dirty="0"/>
          </a:p>
        </p:txBody>
      </p:sp>
      <p:sp>
        <p:nvSpPr>
          <p:cNvPr id="5" name="Text 2"/>
          <p:cNvSpPr/>
          <p:nvPr/>
        </p:nvSpPr>
        <p:spPr>
          <a:xfrm>
            <a:off x="793790" y="4796790"/>
            <a:ext cx="7556421" cy="1587818"/>
          </a:xfrm>
          <a:prstGeom prst="rect">
            <a:avLst/>
          </a:prstGeom>
          <a:noFill/>
          <a:ln/>
        </p:spPr>
        <p:txBody>
          <a:bodyPr wrap="square" lIns="0" tIns="0" rIns="0" bIns="0" rtlCol="0" anchor="t"/>
          <a:lstStyle/>
          <a:p>
            <a:pPr algn="ctr" indent="0" marL="0">
              <a:lnSpc>
                <a:spcPts val="3100"/>
              </a:lnSpc>
              <a:buNone/>
            </a:pPr>
            <a:r>
              <a:rPr lang="en-US" sz="1950" dirty="0">
                <a:solidFill>
                  <a:srgbClr val="151617"/>
                </a:solidFill>
                <a:latin typeface="Inconsolata" pitchFamily="34" charset="0"/>
                <a:ea typeface="Inconsolata" pitchFamily="34" charset="-122"/>
                <a:cs typeface="Inconsolata" pitchFamily="34" charset="-120"/>
              </a:rPr>
              <a:t>Our </a:t>
            </a:r>
            <a:pPr algn="ctr" indent="0" marL="0">
              <a:lnSpc>
                <a:spcPts val="3100"/>
              </a:lnSpc>
              <a:buNone/>
            </a:pPr>
            <a:r>
              <a:rPr lang="en-US" sz="1950" dirty="0">
                <a:solidFill>
                  <a:srgbClr val="151617"/>
                </a:solidFill>
                <a:highlight>
                  <a:srgbClr val="FCEC99"/>
                </a:highlight>
                <a:latin typeface="Inconsolata" pitchFamily="34" charset="0"/>
                <a:ea typeface="Inconsolata" pitchFamily="34" charset="-122"/>
                <a:cs typeface="Inconsolata" pitchFamily="34" charset="-120"/>
              </a:rPr>
              <a:t>Retro-Vision AI</a:t>
            </a:r>
            <a:pPr algn="ctr" indent="0" marL="0">
              <a:lnSpc>
                <a:spcPts val="3100"/>
              </a:lnSpc>
              <a:buNone/>
            </a:pPr>
            <a:r>
              <a:rPr lang="en-US" sz="1950" dirty="0">
                <a:solidFill>
                  <a:srgbClr val="151617"/>
                </a:solidFill>
                <a:latin typeface="Inconsolata" pitchFamily="34" charset="0"/>
                <a:ea typeface="Inconsolata" pitchFamily="34" charset="-122"/>
                <a:cs typeface="Inconsolata" pitchFamily="34" charset="-120"/>
              </a:rPr>
              <a:t> is more than a tool; it's a portal. A portal to new forms of education, unbounded creativity, and unforeseen innovation. By looking back with a new lens, we can chart a course forward that no one has ever conceived.</a:t>
            </a:r>
            <a:endParaRPr lang="en-US" sz="19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2105025" y="2824877"/>
            <a:ext cx="10420350" cy="620078"/>
          </a:xfrm>
          <a:prstGeom prst="rect">
            <a:avLst/>
          </a:prstGeom>
          <a:noFill/>
          <a:ln/>
        </p:spPr>
        <p:txBody>
          <a:bodyPr wrap="none" lIns="0" tIns="0" rIns="0" bIns="0" rtlCol="0" anchor="t"/>
          <a:lstStyle/>
          <a:p>
            <a:pPr algn="ctr" indent="0" marL="0">
              <a:lnSpc>
                <a:spcPts val="4850"/>
              </a:lnSpc>
              <a:buNone/>
            </a:pPr>
            <a:r>
              <a:rPr lang="en-US" sz="3900" b="1" dirty="0">
                <a:solidFill>
                  <a:srgbClr val="151617"/>
                </a:solidFill>
                <a:latin typeface="Montserrat Black" pitchFamily="34" charset="0"/>
                <a:ea typeface="Montserrat Black" pitchFamily="34" charset="-122"/>
                <a:cs typeface="Montserrat Black" pitchFamily="34" charset="-120"/>
              </a:rPr>
              <a:t>Experience the Retro-Vision Prototype</a:t>
            </a:r>
            <a:endParaRPr lang="en-US" sz="3900" dirty="0"/>
          </a:p>
        </p:txBody>
      </p:sp>
      <p:sp>
        <p:nvSpPr>
          <p:cNvPr id="3" name="Text 1"/>
          <p:cNvSpPr/>
          <p:nvPr/>
        </p:nvSpPr>
        <p:spPr>
          <a:xfrm>
            <a:off x="793790" y="3841790"/>
            <a:ext cx="13042821" cy="793909"/>
          </a:xfrm>
          <a:prstGeom prst="rect">
            <a:avLst/>
          </a:prstGeom>
          <a:noFill/>
          <a:ln/>
        </p:spPr>
        <p:txBody>
          <a:bodyPr wrap="square" lIns="0" tIns="0" rIns="0" bIns="0" rtlCol="0" anchor="t"/>
          <a:lstStyle/>
          <a:p>
            <a:pPr algn="ctr" indent="0" marL="0">
              <a:lnSpc>
                <a:spcPts val="3100"/>
              </a:lnSpc>
              <a:buNone/>
            </a:pPr>
            <a:r>
              <a:rPr lang="en-US" sz="1950" dirty="0">
                <a:solidFill>
                  <a:srgbClr val="151617"/>
                </a:solidFill>
                <a:latin typeface="Inconsolata" pitchFamily="34" charset="0"/>
                <a:ea typeface="Inconsolata" pitchFamily="34" charset="-122"/>
                <a:cs typeface="Inconsolata" pitchFamily="34" charset="-120"/>
              </a:rPr>
              <a:t>Dive into the past and reimagine the future with our interactive prototype. See the Retro-Vision in action!</a:t>
            </a:r>
            <a:endParaRPr lang="en-US" sz="1950" dirty="0"/>
          </a:p>
        </p:txBody>
      </p:sp>
      <p:pic>
        <p:nvPicPr>
          <p:cNvPr id="4" name="Image 0" descr="preencoded.png">
            <a:hlinkClick r:id="rId2" tooltip=""/>
          </p:cNvPr>
          <p:cNvPicPr>
            <a:picLocks noChangeAspect="1"/>
          </p:cNvPicPr>
          <p:nvPr/>
        </p:nvPicPr>
        <p:blipFill>
          <a:blip r:embed="rId1"/>
          <a:stretch>
            <a:fillRect/>
          </a:stretch>
        </p:blipFill>
        <p:spPr>
          <a:xfrm>
            <a:off x="6323409" y="4858941"/>
            <a:ext cx="1983581" cy="54578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2025-09-14T18:30:53Z</dcterms:created>
  <dcterms:modified xsi:type="dcterms:W3CDTF">2025-09-14T18:30:53Z</dcterms:modified>
</cp:coreProperties>
</file>